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36.png" ContentType="image/png"/>
  <Override PartName="/ppt/media/image35.png" ContentType="image/png"/>
  <Override PartName="/ppt/media/image34.png" ContentType="image/png"/>
  <Override PartName="/ppt/media/image33.jpeg" ContentType="image/jpeg"/>
  <Override PartName="/ppt/media/image32.png" ContentType="image/png"/>
  <Override PartName="/ppt/media/image31.jpeg" ContentType="image/jpe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5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23.wmf" ContentType="image/x-wmf"/>
  <Override PartName="/ppt/media/image8.wmf" ContentType="image/x-wmf"/>
  <Override PartName="/ppt/media/image1.wmf" ContentType="image/x-wmf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4.png" ContentType="image/png"/>
  <Override PartName="/ppt/media/image26.jpeg" ContentType="image/jpeg"/>
  <Override PartName="/ppt/media/image11.wmf" ContentType="image/x-wmf"/>
  <Override PartName="/ppt/media/image12.png" ContentType="image/png"/>
  <Override PartName="/ppt/media/image13.png" ContentType="image/png"/>
  <Override PartName="/ppt/media/image14.wmf" ContentType="image/x-wmf"/>
  <Override PartName="/ppt/media/image15.png" ContentType="image/png"/>
  <Override PartName="/ppt/media/image16.png" ContentType="image/png"/>
  <Override PartName="/ppt/media/image17.wmf" ContentType="image/x-wmf"/>
  <Override PartName="/ppt/media/image18.png" ContentType="image/png"/>
  <Override PartName="/ppt/media/image19.png" ContentType="image/png"/>
  <Override PartName="/ppt/media/image5.wmf" ContentType="image/x-wmf"/>
  <Override PartName="/ppt/media/image20.wmf" ContentType="image/x-wmf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</p:sldIdLst>
  <p:sldSz cx="9144000" cy="6840537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320400" y="1224000"/>
            <a:ext cx="8532000" cy="167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320400" y="4479480"/>
            <a:ext cx="85320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692240" y="201600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469224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320400" y="4479480"/>
            <a:ext cx="4163400" cy="22492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20400" y="1191240"/>
            <a:ext cx="8532000" cy="42552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1631160" y="2016000"/>
            <a:ext cx="5910480" cy="471600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7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3.wmf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70956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416000" y="6480000"/>
            <a:ext cx="1476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7EAD7DF7-55E3-45BC-8EE6-92715108C29E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" descr=""/>
          <p:cNvPicPr/>
          <p:nvPr/>
        </p:nvPicPr>
        <p:blipFill>
          <a:blip r:embed="rId2"/>
          <a:stretch/>
        </p:blipFill>
        <p:spPr>
          <a:xfrm>
            <a:off x="8218440" y="323640"/>
            <a:ext cx="609480" cy="3214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4680" y="8280"/>
            <a:ext cx="9143640" cy="682884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BC217DA7-1F65-46C3-94D2-018A4B4FEEFC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C26C8B00-D8B9-46DC-ADCA-7890A3AD0BF4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6"/>
          <p:cNvSpPr txBox="1"/>
          <p:nvPr/>
        </p:nvSpPr>
        <p:spPr>
          <a:xfrm>
            <a:off x="320400" y="288000"/>
            <a:ext cx="7743600" cy="41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5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Lehrstuhl für Musterverfahren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5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Fakultät für Mustertechnik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9000"/>
              </a:lnSpc>
            </a:pPr>
            <a:r>
              <a:rPr b="0" lang="de-DE" sz="800" spc="-1" strike="noStrike">
                <a:solidFill>
                  <a:srgbClr val="0066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Technische Universität München</a:t>
            </a:r>
            <a:r>
              <a:rPr b="0" lang="de-DE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8218800" y="323640"/>
            <a:ext cx="6087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4716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9163F1CE-D2F1-4532-86FE-BA0359A81C13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87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0" y="2016000"/>
            <a:ext cx="9144000" cy="4608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3548286D-82F4-4945-B828-E72F0F3C46BB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51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B819D0D6-F81D-4E5F-AFCE-084174C28A91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5160" cy="320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1"/>
          <p:cNvSpPr/>
          <p:nvPr/>
        </p:nvSpPr>
        <p:spPr>
          <a:xfrm>
            <a:off x="0" y="0"/>
            <a:ext cx="9144000" cy="6840000"/>
          </a:xfrm>
          <a:prstGeom prst="rect">
            <a:avLst/>
          </a:prstGeom>
          <a:solidFill>
            <a:srgbClr val="004586"/>
          </a:solidFill>
          <a:ln>
            <a:solidFill>
              <a:srgbClr val="808080"/>
            </a:solidFill>
          </a:ln>
        </p:spPr>
      </p:sp>
      <p:sp>
        <p:nvSpPr>
          <p:cNvPr id="243" name="PlaceHolder 2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3A72E18A-6499-4F8D-A624-3390BCF1F766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1"/>
          <p:cNvSpPr/>
          <p:nvPr/>
        </p:nvSpPr>
        <p:spPr>
          <a:xfrm>
            <a:off x="0" y="0"/>
            <a:ext cx="9144000" cy="6840000"/>
          </a:xfrm>
          <a:prstGeom prst="rect">
            <a:avLst/>
          </a:prstGeom>
          <a:solidFill>
            <a:srgbClr val="000000"/>
          </a:solidFill>
          <a:ln>
            <a:solidFill>
              <a:srgbClr val="808080"/>
            </a:solidFill>
          </a:ln>
        </p:spPr>
      </p:sp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320400" y="1224000"/>
            <a:ext cx="8532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3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320400" y="2016000"/>
            <a:ext cx="8532000" cy="108000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Klicken Sie, um die Formate des Gliederungstextes zu bearbeiten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92000" indent="-216000">
              <a:buClr>
                <a:srgbClr val="ffffff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Ebene</a:t>
            </a:r>
            <a:endParaRPr b="0" lang="de-DE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dt"/>
          </p:nvPr>
        </p:nvSpPr>
        <p:spPr>
          <a:xfrm>
            <a:off x="457200" y="6231240"/>
            <a:ext cx="2130120" cy="47160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ftr"/>
          </p:nvPr>
        </p:nvSpPr>
        <p:spPr>
          <a:xfrm>
            <a:off x="320400" y="6480000"/>
            <a:ext cx="6480000" cy="36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&lt;footer&gt;</a:t>
            </a:r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6"/>
          <p:cNvSpPr>
            <a:spLocks noGrp="1"/>
          </p:cNvSpPr>
          <p:nvPr>
            <p:ph type="sldNum"/>
          </p:nvPr>
        </p:nvSpPr>
        <p:spPr>
          <a:xfrm>
            <a:off x="6840000" y="6480000"/>
            <a:ext cx="2052000" cy="360000"/>
          </a:xfrm>
          <a:prstGeom prst="rect">
            <a:avLst/>
          </a:prstGeom>
        </p:spPr>
        <p:txBody>
          <a:bodyPr lIns="0" rIns="0" tIns="0" bIns="0" anchor="ctr"/>
          <a:p>
            <a:pPr algn="r"/>
            <a:fld id="{AD50403C-7BCE-423E-9218-909062A28196}" type="slidenum"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0" lang="de-DE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de-DE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8218800" y="324000"/>
            <a:ext cx="603360" cy="3189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320400" y="101124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Presentation: U-Net Implementation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0" y="3672000"/>
            <a:ext cx="3870000" cy="3162240"/>
          </a:xfrm>
          <a:prstGeom prst="rect">
            <a:avLst/>
          </a:prstGeom>
          <a:ln>
            <a:noFill/>
          </a:ln>
        </p:spPr>
      </p:pic>
      <p:sp>
        <p:nvSpPr>
          <p:cNvPr id="326" name="TextShape 2"/>
          <p:cNvSpPr txBox="1"/>
          <p:nvPr/>
        </p:nvSpPr>
        <p:spPr>
          <a:xfrm>
            <a:off x="324000" y="504720"/>
            <a:ext cx="8532000" cy="42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2200" spc="-1" strike="noStrike">
                <a:solidFill>
                  <a:srgbClr val="b2b2b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in Medical Imaging SS16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320400" y="2016000"/>
            <a:ext cx="8532000" cy="158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Claus Meschede, Leonard Rychly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Technische Universität München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Fakultät für Informatik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Chair for Computer Aided Medical Procedures &amp; Augmented Reality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München, July 18, 2016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2"/>
          <a:stretch/>
        </p:blipFill>
        <p:spPr>
          <a:xfrm>
            <a:off x="5040000" y="3672000"/>
            <a:ext cx="3157200" cy="288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360000" y="104724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320400" y="2016000"/>
            <a:ext cx="8532000" cy="471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Bei kleinen Aufzählungen auf Aufzählungszeichen verzichten und ggf. zusätzliche Leerzeile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Nur wesentliche Punkte nennen und Themen auf verschiedene Seiten splitten.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Punkt 1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Punkt 2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Wenn Unterpunkte in einer Aufzählung nötig sind ist ein Einrücken möglich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Unterpunkt 1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Unterpunkt 1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04000" indent="-216000">
              <a:buClr>
                <a:srgbClr val="000000"/>
              </a:buClr>
              <a:buSzPct val="4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Unterpunkt 2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Bei größeren Listen die Standardeinstellung • verwenden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Unterpunkt 1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Unterpunkt 2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Unterpunkt 3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320400" y="104724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 Architecture </a:t>
            </a:r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[Ronneberger et al., 2015]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320400" y="1728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feature: skip connections for reusing finer feature maps.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for medical image segmentation.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1" name="Picture 3" descr=""/>
          <p:cNvPicPr/>
          <p:nvPr/>
        </p:nvPicPr>
        <p:blipFill>
          <a:blip r:embed="rId1"/>
          <a:stretch/>
        </p:blipFill>
        <p:spPr>
          <a:xfrm>
            <a:off x="1872000" y="2376000"/>
            <a:ext cx="5940720" cy="399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320400" y="104724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U-Net: Biomedical Image Segmentation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320400" y="1728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feature: skip connections for reusing finer feature maps.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for medical image segmentation.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4" name="Picture 6" descr=""/>
          <p:cNvPicPr/>
          <p:nvPr/>
        </p:nvPicPr>
        <p:blipFill>
          <a:blip r:embed="rId1"/>
          <a:stretch/>
        </p:blipFill>
        <p:spPr>
          <a:xfrm>
            <a:off x="5249880" y="254124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35" name="Picture 7" descr=""/>
          <p:cNvPicPr/>
          <p:nvPr/>
        </p:nvPicPr>
        <p:blipFill>
          <a:blip r:embed="rId2"/>
          <a:stretch/>
        </p:blipFill>
        <p:spPr>
          <a:xfrm>
            <a:off x="320400" y="2541240"/>
            <a:ext cx="3578760" cy="3578760"/>
          </a:xfrm>
          <a:prstGeom prst="rect">
            <a:avLst/>
          </a:prstGeom>
          <a:ln>
            <a:noFill/>
          </a:ln>
        </p:spPr>
      </p:pic>
      <p:sp>
        <p:nvSpPr>
          <p:cNvPr id="336" name="CustomShape 3"/>
          <p:cNvSpPr/>
          <p:nvPr/>
        </p:nvSpPr>
        <p:spPr>
          <a:xfrm>
            <a:off x="4384440" y="369072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320400" y="104724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Idea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320400" y="1728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 U-Net Architecture to predict one modality given another. 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 volumetric data is available (Brain MRI)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4383000" y="369072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0" name="Picture 1" descr=""/>
          <p:cNvPicPr/>
          <p:nvPr/>
        </p:nvPicPr>
        <p:blipFill>
          <a:blip r:embed="rId1"/>
          <a:stretch/>
        </p:blipFill>
        <p:spPr>
          <a:xfrm>
            <a:off x="318960" y="254124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41" name="Picture 3" descr=""/>
          <p:cNvPicPr/>
          <p:nvPr/>
        </p:nvPicPr>
        <p:blipFill>
          <a:blip r:embed="rId2"/>
          <a:stretch/>
        </p:blipFill>
        <p:spPr>
          <a:xfrm>
            <a:off x="5248440" y="2541240"/>
            <a:ext cx="3578760" cy="357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320400" y="104724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Generation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320400" y="1728000"/>
            <a:ext cx="8532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Generate 2D Images from raw volumetric data.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Normalize gray scale images.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4383000" y="3690720"/>
            <a:ext cx="379800" cy="128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Picture 1" descr=""/>
          <p:cNvPicPr/>
          <p:nvPr/>
        </p:nvPicPr>
        <p:blipFill>
          <a:blip r:embed="rId1"/>
          <a:stretch/>
        </p:blipFill>
        <p:spPr>
          <a:xfrm>
            <a:off x="318960" y="2541240"/>
            <a:ext cx="3578760" cy="3578760"/>
          </a:xfrm>
          <a:prstGeom prst="rect">
            <a:avLst/>
          </a:prstGeom>
          <a:ln>
            <a:noFill/>
          </a:ln>
        </p:spPr>
      </p:pic>
      <p:pic>
        <p:nvPicPr>
          <p:cNvPr id="346" name="Picture 3" descr=""/>
          <p:cNvPicPr/>
          <p:nvPr/>
        </p:nvPicPr>
        <p:blipFill>
          <a:blip r:embed="rId2"/>
          <a:stretch/>
        </p:blipFill>
        <p:spPr>
          <a:xfrm>
            <a:off x="5248440" y="2541240"/>
            <a:ext cx="3578760" cy="357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288000" y="1658520"/>
            <a:ext cx="8496000" cy="4029480"/>
          </a:xfrm>
          <a:prstGeom prst="rect">
            <a:avLst/>
          </a:prstGeom>
          <a:ln>
            <a:noFill/>
          </a:ln>
        </p:spPr>
      </p:pic>
      <p:sp>
        <p:nvSpPr>
          <p:cNvPr id="348" name="TextShape 1"/>
          <p:cNvSpPr txBox="1"/>
          <p:nvPr/>
        </p:nvSpPr>
        <p:spPr>
          <a:xfrm>
            <a:off x="320400" y="147600"/>
            <a:ext cx="191160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 #1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936000" y="1152000"/>
            <a:ext cx="7275960" cy="5328000"/>
          </a:xfrm>
          <a:prstGeom prst="rect">
            <a:avLst/>
          </a:prstGeom>
          <a:ln>
            <a:noFill/>
          </a:ln>
        </p:spPr>
      </p:pic>
      <p:sp>
        <p:nvSpPr>
          <p:cNvPr id="350" name="TextShape 1"/>
          <p:cNvSpPr txBox="1"/>
          <p:nvPr/>
        </p:nvSpPr>
        <p:spPr>
          <a:xfrm>
            <a:off x="320400" y="147600"/>
            <a:ext cx="183960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 #2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320400" y="1728000"/>
            <a:ext cx="3567600" cy="41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Up-Convolutions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32040" y="2255040"/>
            <a:ext cx="4284360" cy="3600000"/>
          </a:xfrm>
          <a:prstGeom prst="rect">
            <a:avLst/>
          </a:prstGeom>
          <a:ln>
            <a:noFill/>
          </a:ln>
        </p:spPr>
      </p:pic>
      <p:sp>
        <p:nvSpPr>
          <p:cNvPr id="353" name="TextShape 2"/>
          <p:cNvSpPr txBox="1"/>
          <p:nvPr/>
        </p:nvSpPr>
        <p:spPr>
          <a:xfrm>
            <a:off x="4608000" y="1728000"/>
            <a:ext cx="2916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Unpooling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4339440" y="2276640"/>
            <a:ext cx="4804560" cy="3555360"/>
          </a:xfrm>
          <a:prstGeom prst="rect">
            <a:avLst/>
          </a:prstGeom>
          <a:ln>
            <a:noFill/>
          </a:ln>
        </p:spPr>
      </p:pic>
      <p:sp>
        <p:nvSpPr>
          <p:cNvPr id="355" name="TextShape 3"/>
          <p:cNvSpPr txBox="1"/>
          <p:nvPr/>
        </p:nvSpPr>
        <p:spPr>
          <a:xfrm>
            <a:off x="320400" y="86400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 Implentations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320400" y="1047240"/>
            <a:ext cx="8532000" cy="42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2016-07-16T12:21:03Z</dcterms:created>
  <dc:creator/>
  <dc:description>Rechteinhaber: Technische Universität München, https://www.tum.de
Gestaltung: ediundsepp Gestaltungsgesellschaft, München, http://www.ediundsepp.de
Technische Umsetzung: eWorks GmbH, Frankfurt am Main, http://www.eworks.de
</dc:description>
  <dc:language>de-DE</dc:language>
  <cp:lastModifiedBy/>
  <dcterms:modified xsi:type="dcterms:W3CDTF">2016-07-17T13:42:39Z</dcterms:modified>
  <cp:revision>16</cp:revision>
  <dc:subject/>
  <dc:title>@Fakultät@-Präsentationsvorlage</dc:title>
</cp:coreProperties>
</file>